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5" r:id="rId3"/>
    <p:sldId id="257" r:id="rId4"/>
    <p:sldId id="271" r:id="rId5"/>
    <p:sldId id="276" r:id="rId6"/>
    <p:sldId id="279" r:id="rId7"/>
    <p:sldId id="277" r:id="rId8"/>
    <p:sldId id="278" r:id="rId9"/>
    <p:sldId id="280" r:id="rId10"/>
    <p:sldId id="269" r:id="rId11"/>
    <p:sldId id="270" r:id="rId12"/>
    <p:sldId id="282" r:id="rId13"/>
    <p:sldId id="273" r:id="rId14"/>
    <p:sldId id="272" r:id="rId15"/>
    <p:sldId id="283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3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68176-25FD-46AC-A9E3-E057D658BE61}" type="doc">
      <dgm:prSet loTypeId="urn:microsoft.com/office/officeart/2005/8/layout/vProcess5" loCatId="process" qsTypeId="urn:microsoft.com/office/officeart/2005/8/quickstyle/3d7" qsCatId="3D" csTypeId="urn:microsoft.com/office/officeart/2005/8/colors/colorful1#1" csCatId="colorful" phldr="1"/>
      <dgm:spPr>
        <a:scene3d>
          <a:camera prst="perspectiveLeft" fov="0" zoom="91000">
            <a:rot lat="0" lon="0" rev="0"/>
          </a:camera>
          <a:lightRig rig="threePt" dir="t">
            <a:rot lat="0" lon="0" rev="20640000"/>
          </a:lightRig>
        </a:scene3d>
      </dgm:spPr>
    </dgm:pt>
    <dgm:pt modelId="{0AB3BAB8-7F09-48D2-AB6D-A7C14E720467}">
      <dgm:prSet phldrT="[Текст]"/>
      <dgm:spPr/>
      <dgm:t>
        <a:bodyPr/>
        <a:lstStyle/>
        <a:p>
          <a:r>
            <a:rPr lang="ru-RU" dirty="0" smtClean="0"/>
            <a:t>Заготовка рыбоводной икры</a:t>
          </a:r>
          <a:endParaRPr lang="ru-RU" dirty="0"/>
        </a:p>
      </dgm:t>
    </dgm:pt>
    <dgm:pt modelId="{074A16F6-2259-4E7D-BEDF-F221D815B1CB}" type="parTrans" cxnId="{A377624B-764F-4828-8E55-85B0ED1732C6}">
      <dgm:prSet/>
      <dgm:spPr/>
      <dgm:t>
        <a:bodyPr/>
        <a:lstStyle/>
        <a:p>
          <a:endParaRPr lang="ru-RU"/>
        </a:p>
      </dgm:t>
    </dgm:pt>
    <dgm:pt modelId="{C6FD7BCE-1E94-434F-B509-DA58A86D5509}" type="sibTrans" cxnId="{A377624B-764F-4828-8E55-85B0ED1732C6}">
      <dgm:prSet/>
      <dgm:spPr/>
      <dgm:t>
        <a:bodyPr/>
        <a:lstStyle/>
        <a:p>
          <a:endParaRPr lang="ru-RU"/>
        </a:p>
      </dgm:t>
    </dgm:pt>
    <dgm:pt modelId="{59E1898D-CC7B-4F9E-823D-5345167D5118}">
      <dgm:prSet phldrT="[Текст]"/>
      <dgm:spPr/>
      <dgm:t>
        <a:bodyPr/>
        <a:lstStyle/>
        <a:p>
          <a:r>
            <a:rPr lang="ru-RU" dirty="0" smtClean="0"/>
            <a:t>Инкубация рыбоводной икры</a:t>
          </a:r>
          <a:endParaRPr lang="ru-RU" dirty="0"/>
        </a:p>
      </dgm:t>
    </dgm:pt>
    <dgm:pt modelId="{8D35D8C1-6052-45DE-8C7E-C409DF7D8B6B}" type="parTrans" cxnId="{61DFD6B3-E0CA-4A24-9F3C-8D0C7B20DE8A}">
      <dgm:prSet/>
      <dgm:spPr/>
      <dgm:t>
        <a:bodyPr/>
        <a:lstStyle/>
        <a:p>
          <a:endParaRPr lang="ru-RU"/>
        </a:p>
      </dgm:t>
    </dgm:pt>
    <dgm:pt modelId="{7211B868-70E4-4E78-84F1-DD68EC898184}" type="sibTrans" cxnId="{61DFD6B3-E0CA-4A24-9F3C-8D0C7B20DE8A}">
      <dgm:prSet/>
      <dgm:spPr/>
      <dgm:t>
        <a:bodyPr/>
        <a:lstStyle/>
        <a:p>
          <a:endParaRPr lang="ru-RU"/>
        </a:p>
      </dgm:t>
    </dgm:pt>
    <dgm:pt modelId="{16172A1A-699B-4F7B-B0CC-B711E7D3EC0E}">
      <dgm:prSet phldrT="[Текст]"/>
      <dgm:spPr/>
      <dgm:t>
        <a:bodyPr/>
        <a:lstStyle/>
        <a:p>
          <a:r>
            <a:rPr lang="ru-RU" dirty="0" smtClean="0"/>
            <a:t>Выклев личинки</a:t>
          </a:r>
          <a:endParaRPr lang="ru-RU" dirty="0"/>
        </a:p>
      </dgm:t>
    </dgm:pt>
    <dgm:pt modelId="{3A14C16D-8665-4978-A82B-07BF61210C0C}" type="parTrans" cxnId="{9F21FB5B-97F9-46A0-A494-7B4DF598B177}">
      <dgm:prSet/>
      <dgm:spPr/>
      <dgm:t>
        <a:bodyPr/>
        <a:lstStyle/>
        <a:p>
          <a:endParaRPr lang="ru-RU"/>
        </a:p>
      </dgm:t>
    </dgm:pt>
    <dgm:pt modelId="{23913E6F-9017-43D8-B403-2C83EE5B6666}" type="sibTrans" cxnId="{9F21FB5B-97F9-46A0-A494-7B4DF598B177}">
      <dgm:prSet/>
      <dgm:spPr/>
      <dgm:t>
        <a:bodyPr/>
        <a:lstStyle/>
        <a:p>
          <a:endParaRPr lang="ru-RU"/>
        </a:p>
      </dgm:t>
    </dgm:pt>
    <dgm:pt modelId="{D07328AB-85AA-4E36-929E-460251E156FD}">
      <dgm:prSet phldrT="[Текст]"/>
      <dgm:spPr/>
      <dgm:t>
        <a:bodyPr/>
        <a:lstStyle/>
        <a:p>
          <a:r>
            <a:rPr lang="ru-RU" dirty="0" smtClean="0"/>
            <a:t>Подращивание молоди</a:t>
          </a:r>
          <a:endParaRPr lang="ru-RU" dirty="0"/>
        </a:p>
      </dgm:t>
    </dgm:pt>
    <dgm:pt modelId="{91F1FB1F-8B4B-4E76-9204-6ABE6D755A06}" type="parTrans" cxnId="{CAAF850B-80A3-4FD9-A84D-521C4E3A3B06}">
      <dgm:prSet/>
      <dgm:spPr/>
      <dgm:t>
        <a:bodyPr/>
        <a:lstStyle/>
        <a:p>
          <a:endParaRPr lang="ru-RU"/>
        </a:p>
      </dgm:t>
    </dgm:pt>
    <dgm:pt modelId="{185BAABE-F221-4DA1-8DAE-E53E559105B1}" type="sibTrans" cxnId="{CAAF850B-80A3-4FD9-A84D-521C4E3A3B06}">
      <dgm:prSet/>
      <dgm:spPr/>
      <dgm:t>
        <a:bodyPr/>
        <a:lstStyle/>
        <a:p>
          <a:endParaRPr lang="ru-RU"/>
        </a:p>
      </dgm:t>
    </dgm:pt>
    <dgm:pt modelId="{2A2CFF90-5375-49F4-8577-26B105B7B97B}">
      <dgm:prSet phldrT="[Текст]"/>
      <dgm:spPr/>
      <dgm:t>
        <a:bodyPr/>
        <a:lstStyle/>
        <a:p>
          <a:r>
            <a:rPr lang="ru-RU" dirty="0" smtClean="0"/>
            <a:t>Выпуск молоди</a:t>
          </a:r>
          <a:endParaRPr lang="ru-RU" dirty="0"/>
        </a:p>
      </dgm:t>
    </dgm:pt>
    <dgm:pt modelId="{333EE0C9-37EC-44B1-BC55-FAE4843B89FC}" type="parTrans" cxnId="{ACDCFDFA-274C-4C9B-B730-7CC20CFF9CD0}">
      <dgm:prSet/>
      <dgm:spPr/>
      <dgm:t>
        <a:bodyPr/>
        <a:lstStyle/>
        <a:p>
          <a:endParaRPr lang="ru-RU"/>
        </a:p>
      </dgm:t>
    </dgm:pt>
    <dgm:pt modelId="{D4F1B6E0-19F2-43D3-B303-038D42F5F10C}" type="sibTrans" cxnId="{ACDCFDFA-274C-4C9B-B730-7CC20CFF9CD0}">
      <dgm:prSet/>
      <dgm:spPr/>
      <dgm:t>
        <a:bodyPr/>
        <a:lstStyle/>
        <a:p>
          <a:endParaRPr lang="ru-RU"/>
        </a:p>
      </dgm:t>
    </dgm:pt>
    <dgm:pt modelId="{AE8E4927-E31E-4EE3-9750-11A8B8749BE1}" type="pres">
      <dgm:prSet presAssocID="{10468176-25FD-46AC-A9E3-E057D658BE61}" presName="outerComposite" presStyleCnt="0">
        <dgm:presLayoutVars>
          <dgm:chMax val="5"/>
          <dgm:dir/>
          <dgm:resizeHandles val="exact"/>
        </dgm:presLayoutVars>
      </dgm:prSet>
      <dgm:spPr/>
    </dgm:pt>
    <dgm:pt modelId="{EE4866F3-6CF3-43F4-9798-849BED1B8424}" type="pres">
      <dgm:prSet presAssocID="{10468176-25FD-46AC-A9E3-E057D658BE61}" presName="dummyMaxCanvas" presStyleCnt="0">
        <dgm:presLayoutVars/>
      </dgm:prSet>
      <dgm:spPr/>
    </dgm:pt>
    <dgm:pt modelId="{9247B164-CF64-4A8B-AA0F-3E4748595D21}" type="pres">
      <dgm:prSet presAssocID="{10468176-25FD-46AC-A9E3-E057D658BE6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FB91E-1271-468C-8B43-F1B0A0FA8E60}" type="pres">
      <dgm:prSet presAssocID="{10468176-25FD-46AC-A9E3-E057D658BE6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D339A-DC16-4409-B7A7-4AB1D0B4DD9D}" type="pres">
      <dgm:prSet presAssocID="{10468176-25FD-46AC-A9E3-E057D658BE6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A6F71-14F7-427E-B846-75329E55C7EB}" type="pres">
      <dgm:prSet presAssocID="{10468176-25FD-46AC-A9E3-E057D658BE6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B2806-0039-4709-9A77-82E23FC68D5C}" type="pres">
      <dgm:prSet presAssocID="{10468176-25FD-46AC-A9E3-E057D658BE6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7DFCB-9975-4034-A218-F3D9022D4B6F}" type="pres">
      <dgm:prSet presAssocID="{10468176-25FD-46AC-A9E3-E057D658BE6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81C1A-4222-429E-B831-B9306D4E5BDD}" type="pres">
      <dgm:prSet presAssocID="{10468176-25FD-46AC-A9E3-E057D658BE6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7EC11-6B10-4D3A-8331-EDA1996ED4BC}" type="pres">
      <dgm:prSet presAssocID="{10468176-25FD-46AC-A9E3-E057D658BE6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CC210-AF55-4522-9CE1-4D6943D52640}" type="pres">
      <dgm:prSet presAssocID="{10468176-25FD-46AC-A9E3-E057D658BE6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A2DF4-12C9-4614-AA0A-FBCCC4B89478}" type="pres">
      <dgm:prSet presAssocID="{10468176-25FD-46AC-A9E3-E057D658BE6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8B6CA-64F5-4C08-9E89-F1D31E3D2C8D}" type="pres">
      <dgm:prSet presAssocID="{10468176-25FD-46AC-A9E3-E057D658BE6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D0D84-E0BA-46AB-8000-9089865C1FFA}" type="pres">
      <dgm:prSet presAssocID="{10468176-25FD-46AC-A9E3-E057D658BE6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451E7-B4E5-4C90-8878-20564869AD64}" type="pres">
      <dgm:prSet presAssocID="{10468176-25FD-46AC-A9E3-E057D658BE6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98177-85D7-4789-B586-CF06F163C2E8}" type="pres">
      <dgm:prSet presAssocID="{10468176-25FD-46AC-A9E3-E057D658BE6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FAA044-9B47-4D27-84CE-B7437AB673FE}" type="presOf" srcId="{185BAABE-F221-4DA1-8DAE-E53E559105B1}" destId="{917CC210-AF55-4522-9CE1-4D6943D52640}" srcOrd="0" destOrd="0" presId="urn:microsoft.com/office/officeart/2005/8/layout/vProcess5"/>
    <dgm:cxn modelId="{81B015D9-6D71-4C47-B329-0ECD4A10F8D6}" type="presOf" srcId="{16172A1A-699B-4F7B-B0CC-B711E7D3EC0E}" destId="{532D0D84-E0BA-46AB-8000-9089865C1FFA}" srcOrd="1" destOrd="0" presId="urn:microsoft.com/office/officeart/2005/8/layout/vProcess5"/>
    <dgm:cxn modelId="{BB7997A9-0E86-4DCD-95E4-AF6A4C8AC135}" type="presOf" srcId="{C6FD7BCE-1E94-434F-B509-DA58A86D5509}" destId="{C547DFCB-9975-4034-A218-F3D9022D4B6F}" srcOrd="0" destOrd="0" presId="urn:microsoft.com/office/officeart/2005/8/layout/vProcess5"/>
    <dgm:cxn modelId="{4CC476BD-10AF-4415-B896-AA043BD33B07}" type="presOf" srcId="{23913E6F-9017-43D8-B403-2C83EE5B6666}" destId="{C997EC11-6B10-4D3A-8331-EDA1996ED4BC}" srcOrd="0" destOrd="0" presId="urn:microsoft.com/office/officeart/2005/8/layout/vProcess5"/>
    <dgm:cxn modelId="{06A5B24F-710A-467F-B0F2-CBD09B25C890}" type="presOf" srcId="{7211B868-70E4-4E78-84F1-DD68EC898184}" destId="{8EF81C1A-4222-429E-B831-B9306D4E5BDD}" srcOrd="0" destOrd="0" presId="urn:microsoft.com/office/officeart/2005/8/layout/vProcess5"/>
    <dgm:cxn modelId="{C3E1E4E7-3508-4818-9CFF-FADA04E8BB8E}" type="presOf" srcId="{0AB3BAB8-7F09-48D2-AB6D-A7C14E720467}" destId="{9247B164-CF64-4A8B-AA0F-3E4748595D21}" srcOrd="0" destOrd="0" presId="urn:microsoft.com/office/officeart/2005/8/layout/vProcess5"/>
    <dgm:cxn modelId="{38550976-3D7E-48B6-87A9-D0456E9EF291}" type="presOf" srcId="{2A2CFF90-5375-49F4-8577-26B105B7B97B}" destId="{A7AB2806-0039-4709-9A77-82E23FC68D5C}" srcOrd="0" destOrd="0" presId="urn:microsoft.com/office/officeart/2005/8/layout/vProcess5"/>
    <dgm:cxn modelId="{19698901-3667-43B0-BD6C-B574338DC569}" type="presOf" srcId="{0AB3BAB8-7F09-48D2-AB6D-A7C14E720467}" destId="{089A2DF4-12C9-4614-AA0A-FBCCC4B89478}" srcOrd="1" destOrd="0" presId="urn:microsoft.com/office/officeart/2005/8/layout/vProcess5"/>
    <dgm:cxn modelId="{61DFD6B3-E0CA-4A24-9F3C-8D0C7B20DE8A}" srcId="{10468176-25FD-46AC-A9E3-E057D658BE61}" destId="{59E1898D-CC7B-4F9E-823D-5345167D5118}" srcOrd="1" destOrd="0" parTransId="{8D35D8C1-6052-45DE-8C7E-C409DF7D8B6B}" sibTransId="{7211B868-70E4-4E78-84F1-DD68EC898184}"/>
    <dgm:cxn modelId="{03A247EA-5B1A-432E-BAC1-2E4F4D21B13B}" type="presOf" srcId="{D07328AB-85AA-4E36-929E-460251E156FD}" destId="{A5E451E7-B4E5-4C90-8878-20564869AD64}" srcOrd="1" destOrd="0" presId="urn:microsoft.com/office/officeart/2005/8/layout/vProcess5"/>
    <dgm:cxn modelId="{CAAF850B-80A3-4FD9-A84D-521C4E3A3B06}" srcId="{10468176-25FD-46AC-A9E3-E057D658BE61}" destId="{D07328AB-85AA-4E36-929E-460251E156FD}" srcOrd="3" destOrd="0" parTransId="{91F1FB1F-8B4B-4E76-9204-6ABE6D755A06}" sibTransId="{185BAABE-F221-4DA1-8DAE-E53E559105B1}"/>
    <dgm:cxn modelId="{BAD9D542-EC18-44E5-A293-BE7A671209CF}" type="presOf" srcId="{10468176-25FD-46AC-A9E3-E057D658BE61}" destId="{AE8E4927-E31E-4EE3-9750-11A8B8749BE1}" srcOrd="0" destOrd="0" presId="urn:microsoft.com/office/officeart/2005/8/layout/vProcess5"/>
    <dgm:cxn modelId="{ACDCFDFA-274C-4C9B-B730-7CC20CFF9CD0}" srcId="{10468176-25FD-46AC-A9E3-E057D658BE61}" destId="{2A2CFF90-5375-49F4-8577-26B105B7B97B}" srcOrd="4" destOrd="0" parTransId="{333EE0C9-37EC-44B1-BC55-FAE4843B89FC}" sibTransId="{D4F1B6E0-19F2-43D3-B303-038D42F5F10C}"/>
    <dgm:cxn modelId="{AB89736B-E34A-4089-B3AA-2FEB0DC90274}" type="presOf" srcId="{16172A1A-699B-4F7B-B0CC-B711E7D3EC0E}" destId="{828D339A-DC16-4409-B7A7-4AB1D0B4DD9D}" srcOrd="0" destOrd="0" presId="urn:microsoft.com/office/officeart/2005/8/layout/vProcess5"/>
    <dgm:cxn modelId="{89EA940A-0C04-48BA-8F14-F5F7FE60E4E6}" type="presOf" srcId="{D07328AB-85AA-4E36-929E-460251E156FD}" destId="{123A6F71-14F7-427E-B846-75329E55C7EB}" srcOrd="0" destOrd="0" presId="urn:microsoft.com/office/officeart/2005/8/layout/vProcess5"/>
    <dgm:cxn modelId="{A377624B-764F-4828-8E55-85B0ED1732C6}" srcId="{10468176-25FD-46AC-A9E3-E057D658BE61}" destId="{0AB3BAB8-7F09-48D2-AB6D-A7C14E720467}" srcOrd="0" destOrd="0" parTransId="{074A16F6-2259-4E7D-BEDF-F221D815B1CB}" sibTransId="{C6FD7BCE-1E94-434F-B509-DA58A86D5509}"/>
    <dgm:cxn modelId="{992569FD-7A5A-42FA-B8AA-1DED98F7717E}" type="presOf" srcId="{2A2CFF90-5375-49F4-8577-26B105B7B97B}" destId="{41298177-85D7-4789-B586-CF06F163C2E8}" srcOrd="1" destOrd="0" presId="urn:microsoft.com/office/officeart/2005/8/layout/vProcess5"/>
    <dgm:cxn modelId="{E3375561-96E7-4F9B-8D93-CE324838A368}" type="presOf" srcId="{59E1898D-CC7B-4F9E-823D-5345167D5118}" destId="{9488B6CA-64F5-4C08-9E89-F1D31E3D2C8D}" srcOrd="1" destOrd="0" presId="urn:microsoft.com/office/officeart/2005/8/layout/vProcess5"/>
    <dgm:cxn modelId="{8592D54E-6F70-40A2-A46A-7CDB451DAC0A}" type="presOf" srcId="{59E1898D-CC7B-4F9E-823D-5345167D5118}" destId="{100FB91E-1271-468C-8B43-F1B0A0FA8E60}" srcOrd="0" destOrd="0" presId="urn:microsoft.com/office/officeart/2005/8/layout/vProcess5"/>
    <dgm:cxn modelId="{9F21FB5B-97F9-46A0-A494-7B4DF598B177}" srcId="{10468176-25FD-46AC-A9E3-E057D658BE61}" destId="{16172A1A-699B-4F7B-B0CC-B711E7D3EC0E}" srcOrd="2" destOrd="0" parTransId="{3A14C16D-8665-4978-A82B-07BF61210C0C}" sibTransId="{23913E6F-9017-43D8-B403-2C83EE5B6666}"/>
    <dgm:cxn modelId="{D1E312B2-20F2-4E21-9FEC-72DF669F907B}" type="presParOf" srcId="{AE8E4927-E31E-4EE3-9750-11A8B8749BE1}" destId="{EE4866F3-6CF3-43F4-9798-849BED1B8424}" srcOrd="0" destOrd="0" presId="urn:microsoft.com/office/officeart/2005/8/layout/vProcess5"/>
    <dgm:cxn modelId="{BF6051C4-6200-4A48-9AF7-DE42B5F97210}" type="presParOf" srcId="{AE8E4927-E31E-4EE3-9750-11A8B8749BE1}" destId="{9247B164-CF64-4A8B-AA0F-3E4748595D21}" srcOrd="1" destOrd="0" presId="urn:microsoft.com/office/officeart/2005/8/layout/vProcess5"/>
    <dgm:cxn modelId="{A1660599-B908-470D-8839-417F126C158B}" type="presParOf" srcId="{AE8E4927-E31E-4EE3-9750-11A8B8749BE1}" destId="{100FB91E-1271-468C-8B43-F1B0A0FA8E60}" srcOrd="2" destOrd="0" presId="urn:microsoft.com/office/officeart/2005/8/layout/vProcess5"/>
    <dgm:cxn modelId="{F2B1CF49-1F00-4933-9177-32C46C9BBD8F}" type="presParOf" srcId="{AE8E4927-E31E-4EE3-9750-11A8B8749BE1}" destId="{828D339A-DC16-4409-B7A7-4AB1D0B4DD9D}" srcOrd="3" destOrd="0" presId="urn:microsoft.com/office/officeart/2005/8/layout/vProcess5"/>
    <dgm:cxn modelId="{6E992BC2-936E-4D26-BCE0-F04FEAC1EA50}" type="presParOf" srcId="{AE8E4927-E31E-4EE3-9750-11A8B8749BE1}" destId="{123A6F71-14F7-427E-B846-75329E55C7EB}" srcOrd="4" destOrd="0" presId="urn:microsoft.com/office/officeart/2005/8/layout/vProcess5"/>
    <dgm:cxn modelId="{D5BD6776-52F2-47A5-8F47-D3D62114B530}" type="presParOf" srcId="{AE8E4927-E31E-4EE3-9750-11A8B8749BE1}" destId="{A7AB2806-0039-4709-9A77-82E23FC68D5C}" srcOrd="5" destOrd="0" presId="urn:microsoft.com/office/officeart/2005/8/layout/vProcess5"/>
    <dgm:cxn modelId="{B9109A31-A2A2-43A6-92AB-78D49F4AA433}" type="presParOf" srcId="{AE8E4927-E31E-4EE3-9750-11A8B8749BE1}" destId="{C547DFCB-9975-4034-A218-F3D9022D4B6F}" srcOrd="6" destOrd="0" presId="urn:microsoft.com/office/officeart/2005/8/layout/vProcess5"/>
    <dgm:cxn modelId="{5650CB75-1853-4A51-87A6-32E20AB8FFF9}" type="presParOf" srcId="{AE8E4927-E31E-4EE3-9750-11A8B8749BE1}" destId="{8EF81C1A-4222-429E-B831-B9306D4E5BDD}" srcOrd="7" destOrd="0" presId="urn:microsoft.com/office/officeart/2005/8/layout/vProcess5"/>
    <dgm:cxn modelId="{DCC66516-696D-4ECE-9E38-330D08750555}" type="presParOf" srcId="{AE8E4927-E31E-4EE3-9750-11A8B8749BE1}" destId="{C997EC11-6B10-4D3A-8331-EDA1996ED4BC}" srcOrd="8" destOrd="0" presId="urn:microsoft.com/office/officeart/2005/8/layout/vProcess5"/>
    <dgm:cxn modelId="{BD057DE5-2C21-4EE1-BCD6-18586147FC6E}" type="presParOf" srcId="{AE8E4927-E31E-4EE3-9750-11A8B8749BE1}" destId="{917CC210-AF55-4522-9CE1-4D6943D52640}" srcOrd="9" destOrd="0" presId="urn:microsoft.com/office/officeart/2005/8/layout/vProcess5"/>
    <dgm:cxn modelId="{706CA2D1-B474-482E-81B2-8AE4BD2DD9E3}" type="presParOf" srcId="{AE8E4927-E31E-4EE3-9750-11A8B8749BE1}" destId="{089A2DF4-12C9-4614-AA0A-FBCCC4B89478}" srcOrd="10" destOrd="0" presId="urn:microsoft.com/office/officeart/2005/8/layout/vProcess5"/>
    <dgm:cxn modelId="{CAC0D4EC-FD24-4A71-9F4D-E6B6A5533AF0}" type="presParOf" srcId="{AE8E4927-E31E-4EE3-9750-11A8B8749BE1}" destId="{9488B6CA-64F5-4C08-9E89-F1D31E3D2C8D}" srcOrd="11" destOrd="0" presId="urn:microsoft.com/office/officeart/2005/8/layout/vProcess5"/>
    <dgm:cxn modelId="{4F92B437-041C-4FEC-951C-8A75B19D025F}" type="presParOf" srcId="{AE8E4927-E31E-4EE3-9750-11A8B8749BE1}" destId="{532D0D84-E0BA-46AB-8000-9089865C1FFA}" srcOrd="12" destOrd="0" presId="urn:microsoft.com/office/officeart/2005/8/layout/vProcess5"/>
    <dgm:cxn modelId="{36727C29-E35A-4377-8087-C53280D1B2F9}" type="presParOf" srcId="{AE8E4927-E31E-4EE3-9750-11A8B8749BE1}" destId="{A5E451E7-B4E5-4C90-8878-20564869AD64}" srcOrd="13" destOrd="0" presId="urn:microsoft.com/office/officeart/2005/8/layout/vProcess5"/>
    <dgm:cxn modelId="{B3F54DF7-088E-47D9-A2EC-A506D5200B28}" type="presParOf" srcId="{AE8E4927-E31E-4EE3-9750-11A8B8749BE1}" destId="{41298177-85D7-4789-B586-CF06F163C2E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2D25-B66A-429F-91E1-CFE78813EEE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8058-D675-4BA8-B8A8-6801C630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2D25-B66A-429F-91E1-CFE78813EEE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8058-D675-4BA8-B8A8-6801C630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2D25-B66A-429F-91E1-CFE78813EEE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8058-D675-4BA8-B8A8-6801C630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2D25-B66A-429F-91E1-CFE78813EEE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8058-D675-4BA8-B8A8-6801C630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2D25-B66A-429F-91E1-CFE78813EEE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8058-D675-4BA8-B8A8-6801C630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2D25-B66A-429F-91E1-CFE78813EEE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8058-D675-4BA8-B8A8-6801C630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2D25-B66A-429F-91E1-CFE78813EEE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8058-D675-4BA8-B8A8-6801C630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2D25-B66A-429F-91E1-CFE78813EEE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8058-D675-4BA8-B8A8-6801C630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2D25-B66A-429F-91E1-CFE78813EEE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8058-D675-4BA8-B8A8-6801C630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2D25-B66A-429F-91E1-CFE78813EEE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8058-D675-4BA8-B8A8-6801C630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2D25-B66A-429F-91E1-CFE78813EEE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768058-D675-4BA8-B8A8-6801C6303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20000"/>
                <a:lumOff val="80000"/>
              </a:schemeClr>
            </a:gs>
            <a:gs pos="100000">
              <a:schemeClr val="bg2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0B2D25-B66A-429F-91E1-CFE78813EEEA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768058-D675-4BA8-B8A8-6801C6303DE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98450"/>
            <a:ext cx="7851648" cy="563488"/>
          </a:xfrm>
        </p:spPr>
        <p:txBody>
          <a:bodyPr>
            <a:normAutofit/>
          </a:bodyPr>
          <a:lstStyle/>
          <a:p>
            <a:pPr algn="ctr"/>
            <a:r>
              <a:rPr lang="ru-RU" sz="180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ИП Змановский Григорий Николаевич</a:t>
            </a:r>
            <a:endParaRPr lang="ru-RU" sz="18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606193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г</a:t>
            </a:r>
            <a:r>
              <a:rPr lang="ru-RU" dirty="0" smtClean="0">
                <a:solidFill>
                  <a:srgbClr val="002060"/>
                </a:solidFill>
              </a:rPr>
              <a:t>. Ханты-Мансийск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201</a:t>
            </a:r>
            <a:r>
              <a:rPr lang="en-US" dirty="0" smtClean="0">
                <a:solidFill>
                  <a:srgbClr val="002060"/>
                </a:solidFill>
              </a:rPr>
              <a:t>9</a:t>
            </a:r>
            <a:r>
              <a:rPr lang="ru-RU" dirty="0" smtClean="0">
                <a:solidFill>
                  <a:srgbClr val="002060"/>
                </a:solidFill>
              </a:rPr>
              <a:t> г.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73602" y="620688"/>
            <a:ext cx="7851648" cy="144016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6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Итоги работы за 2018 гг. 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4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Маромский</a:t>
            </a:r>
          </a:p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рыборазводный завод 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C:\Users\р\Desktop\ИП ЗМАНОВСКИЙ\DSCN3905п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041" b="27801"/>
          <a:stretch/>
        </p:blipFill>
        <p:spPr bwMode="auto">
          <a:xfrm>
            <a:off x="1403648" y="2492896"/>
            <a:ext cx="6679902" cy="2964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6719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976" y="188640"/>
            <a:ext cx="7917504" cy="707504"/>
          </a:xfr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ru-RU" sz="4400" dirty="0">
                <a:solidFill>
                  <a:srgbClr val="D71326"/>
                </a:solidFill>
              </a:rPr>
              <a:t>Производственная часть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25400">
            <a:solidFill>
              <a:srgbClr val="D713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759492"/>
              </p:ext>
            </p:extLst>
          </p:nvPr>
        </p:nvGraphicFramePr>
        <p:xfrm>
          <a:off x="611560" y="1700808"/>
          <a:ext cx="8136905" cy="15327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00466"/>
                <a:gridCol w="792577"/>
                <a:gridCol w="792577"/>
                <a:gridCol w="792577"/>
                <a:gridCol w="792577"/>
                <a:gridCol w="792577"/>
                <a:gridCol w="1157329"/>
                <a:gridCol w="2016225"/>
              </a:tblGrid>
              <a:tr h="5040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Вид рыбы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Выловлено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Количество рыбы отдавшее половые продукты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Количество полученной рыбоводной икры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7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Самцы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Самки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Самцы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Самки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млн. 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7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кг.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кг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Пелядь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3365,18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7826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4849,65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10777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7780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10236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235,428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7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Муксун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52,5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1,511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886173" y="3933056"/>
            <a:ext cx="3816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     В </a:t>
            </a:r>
            <a:r>
              <a:rPr lang="ru-RU" sz="1400" dirty="0">
                <a:solidFill>
                  <a:schemeClr val="bg1"/>
                </a:solidFill>
              </a:rPr>
              <a:t>целях государственного контроля за выполнением мероприятий по искусственному воспроизводству водных биоресурсов на территории Ханты-Мансийского автономного округа – Югры, 23 ноября 2018 г. проведено актирование оплодотворенной икры речной пеляди, инкубируемой на Маромском рыборазводном </a:t>
            </a:r>
            <a:r>
              <a:rPr lang="ru-RU" sz="1400" dirty="0" smtClean="0">
                <a:solidFill>
                  <a:schemeClr val="bg1"/>
                </a:solidFill>
              </a:rPr>
              <a:t>заводе.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121" name="Picture 1" descr="C:\Users\admin\Desktop\98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5" y="3429000"/>
            <a:ext cx="4059328" cy="2782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0300" y="6460812"/>
            <a:ext cx="80648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http://noturfish.ru/news/provedena-inventarizatsiya-ikryi-pelyadi-v-hantyi-mansiyskom-avtonomnom-okruge-yugre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5035" y="119675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Заготовка производителей и получение рыбоводной икры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54769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88640"/>
            <a:ext cx="6477344" cy="63549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D71326"/>
                </a:solidFill>
              </a:rPr>
              <a:t>Инженерная часть</a:t>
            </a:r>
            <a:endParaRPr lang="ru-RU" sz="4400" dirty="0">
              <a:solidFill>
                <a:srgbClr val="D71326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  <a:ln w="25400">
            <a:solidFill>
              <a:srgbClr val="D713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27584" y="105273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Увеличение производственных мощностей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9903307"/>
              </p:ext>
            </p:extLst>
          </p:nvPr>
        </p:nvGraphicFramePr>
        <p:xfrm>
          <a:off x="508112" y="1457970"/>
          <a:ext cx="8240351" cy="3378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405"/>
                <a:gridCol w="1471491"/>
                <a:gridCol w="1471491"/>
                <a:gridCol w="20279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Отклонение в натуральном выражении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Аппараты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Вейса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405 колб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420 колб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 колб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09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Мальковый цех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бас.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(95,8 м3)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 бас.(207,8 м3)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 бас.(112 м3)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Мощность по видам рыб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Мощность по выдерживанию личинки пеляди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239,5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млн. шт.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519,5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млн. шт.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280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шт.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Мощность по выдерживанию личинки муксуна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143,7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шт.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311,7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шт.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168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шт.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Мощность по выдерживанию личинки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чира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95,8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шт.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207,8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шт.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112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шт.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admin\Desktop\by;by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49" y="5040778"/>
            <a:ext cx="1224136" cy="1628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9832" y="5054867"/>
            <a:ext cx="540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Увеличение производственных мощностей позволит загрузить все выростные водоёмы Маромского рыборазводного завода, совокупная площадь которых составляет более 1,5 тыс. Га.</a:t>
            </a:r>
          </a:p>
          <a:p>
            <a:pPr marL="171450" indent="-171450" algn="just">
              <a:buFont typeface="Wingdings" pitchFamily="2" charset="2"/>
              <a:buChar char="ü"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Все выростные водоемы оснащены гидротехническими сооружениями для обеспечения гидрологического режима водоема.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8482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88640"/>
            <a:ext cx="6477344" cy="63549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D71326"/>
                </a:solidFill>
              </a:rPr>
              <a:t>Инженерная часть</a:t>
            </a:r>
            <a:endParaRPr lang="ru-RU" sz="4400" dirty="0">
              <a:solidFill>
                <a:srgbClr val="D71326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  <a:ln w="25400">
            <a:solidFill>
              <a:srgbClr val="D713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3568" y="1196752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       Для целей  заготовки производителей сиговых и осетровых видов рыб по программе </a:t>
            </a:r>
            <a:r>
              <a:rPr lang="ru-RU" dirty="0">
                <a:solidFill>
                  <a:schemeClr val="bg1"/>
                </a:solidFill>
              </a:rPr>
              <a:t>выполнения работ при осуществлении рыболовства в целях аквакультуры (рыбоводства) для обеспечения деятельности рыбоводных хозяйств, осуществляющих товарную аквакультуру (товарное рыбоводство</a:t>
            </a:r>
            <a:r>
              <a:rPr lang="ru-RU" dirty="0" smtClean="0">
                <a:solidFill>
                  <a:schemeClr val="bg1"/>
                </a:solidFill>
              </a:rPr>
              <a:t>) были построены: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буксируемого живорыбного судна водоизмещением 200 тонн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автономное самоходное живорыбное судно водоизмещением 300 </a:t>
            </a:r>
            <a:r>
              <a:rPr lang="ru-RU" dirty="0" smtClean="0">
                <a:solidFill>
                  <a:schemeClr val="bg1"/>
                </a:solidFill>
              </a:rPr>
              <a:t>тонн;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маломерное живорыбное судно;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err="1">
                <a:solidFill>
                  <a:schemeClr val="bg1"/>
                </a:solidFill>
              </a:rPr>
              <a:t>с</a:t>
            </a:r>
            <a:r>
              <a:rPr lang="ru-RU" dirty="0" err="1" smtClean="0">
                <a:solidFill>
                  <a:schemeClr val="bg1"/>
                </a:solidFill>
              </a:rPr>
              <a:t>трежевой</a:t>
            </a:r>
            <a:r>
              <a:rPr lang="ru-RU" dirty="0" smtClean="0">
                <a:solidFill>
                  <a:schemeClr val="bg1"/>
                </a:solidFill>
              </a:rPr>
              <a:t> невод (2 ед.).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dmin\Desktop\IMG-b0be3eec3d50a3fb1a3e6ba03213cc9e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28742"/>
            <a:ext cx="3359696" cy="2519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IMG-1014f9a4c26584f338526db3444bb75d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24428"/>
            <a:ext cx="3371200" cy="252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244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601" y="260648"/>
            <a:ext cx="8709592" cy="56348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D71326"/>
                </a:solidFill>
              </a:rPr>
              <a:t>Полный технологический процесс</a:t>
            </a:r>
            <a:endParaRPr lang="ru-RU" sz="3600" dirty="0">
              <a:solidFill>
                <a:srgbClr val="D71326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  <a:ln w="25400">
            <a:solidFill>
              <a:srgbClr val="D713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2511224749"/>
              </p:ext>
            </p:extLst>
          </p:nvPr>
        </p:nvGraphicFramePr>
        <p:xfrm>
          <a:off x="203" y="1196752"/>
          <a:ext cx="892899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94419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976" y="123884"/>
            <a:ext cx="7917504" cy="70750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D71326"/>
                </a:solidFill>
              </a:rPr>
              <a:t>Фотоколлаж </a:t>
            </a:r>
            <a:endParaRPr lang="ru-RU" sz="4400" dirty="0">
              <a:solidFill>
                <a:srgbClr val="D71326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836712"/>
            <a:ext cx="8640960" cy="0"/>
          </a:xfrm>
          <a:prstGeom prst="line">
            <a:avLst/>
          </a:prstGeom>
          <a:ln w="25400">
            <a:solidFill>
              <a:srgbClr val="D713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C:\Users\р\Desktop\ИП ЗМАНОВСКИЙ\DSCN3903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642" y="3898503"/>
            <a:ext cx="3751507" cy="2813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р\Desktop\ИП ЗМАНОВСКИЙ\DSCN3938 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95511"/>
            <a:ext cx="3744416" cy="2808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р\Desktop\ИП ЗМАНОВСКИЙ\DSCN3910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03822"/>
            <a:ext cx="3744416" cy="2808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34150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</a:t>
            </a:r>
            <a:r>
              <a:rPr lang="ru-RU" dirty="0" smtClean="0"/>
              <a:t>аборатория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629248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Инкубационный цех</a:t>
            </a:r>
            <a:endParaRPr lang="ru-RU" dirty="0"/>
          </a:p>
        </p:txBody>
      </p:sp>
      <p:pic>
        <p:nvPicPr>
          <p:cNvPr id="2050" name="Picture 2" descr="C:\Users\admin\Desktop\20181005_1209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754" y="1390521"/>
            <a:ext cx="3892396" cy="2189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80112" y="310528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Садковая линия №1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50800" y="6107819"/>
            <a:ext cx="303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Садковая линия №2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5479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ФОТО\Змановский\1024 Фото Змановского\Фото 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804" y="3212976"/>
            <a:ext cx="5130586" cy="3417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\Змановский\Змановский 20.05.2018\DSC_0275 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6" y="1075860"/>
            <a:ext cx="5366520" cy="3577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976" y="123884"/>
            <a:ext cx="7917504" cy="70750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D71326"/>
                </a:solidFill>
              </a:rPr>
              <a:t>Фотоколлаж </a:t>
            </a:r>
            <a:endParaRPr lang="ru-RU" sz="4400" dirty="0">
              <a:solidFill>
                <a:srgbClr val="D71326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836712"/>
            <a:ext cx="8640960" cy="0"/>
          </a:xfrm>
          <a:prstGeom prst="line">
            <a:avLst/>
          </a:prstGeom>
          <a:ln w="25400">
            <a:solidFill>
              <a:srgbClr val="D713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60038" y="399991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Личиночный цех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6378" y="6141326"/>
            <a:ext cx="404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Техника повышенной проходимости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6114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013176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Юридический/фактический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628531; Тюменская область, ХМАО-Югра, Ханты-Мансийский район, с. </a:t>
            </a:r>
            <a:r>
              <a:rPr lang="ru-RU" sz="1400" dirty="0" smtClean="0">
                <a:solidFill>
                  <a:schemeClr val="bg1"/>
                </a:solidFill>
              </a:rPr>
              <a:t>Белогорье;</a:t>
            </a:r>
          </a:p>
          <a:p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solidFill>
                  <a:schemeClr val="bg1"/>
                </a:solidFill>
              </a:rPr>
              <a:t>304860132400017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 </a:t>
            </a:r>
            <a:r>
              <a:rPr lang="ru-RU" sz="1400" dirty="0">
                <a:solidFill>
                  <a:schemeClr val="bg1"/>
                </a:solidFill>
              </a:rPr>
              <a:t>861800001502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6644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09592" cy="63549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D71326"/>
                </a:solidFill>
              </a:rPr>
              <a:t>ИП </a:t>
            </a:r>
            <a:r>
              <a:rPr lang="ru-RU" sz="3600" dirty="0" err="1">
                <a:solidFill>
                  <a:srgbClr val="D71326"/>
                </a:solidFill>
              </a:rPr>
              <a:t>Змановский</a:t>
            </a:r>
            <a:r>
              <a:rPr lang="ru-RU" sz="3600" dirty="0">
                <a:solidFill>
                  <a:srgbClr val="D71326"/>
                </a:solidFill>
              </a:rPr>
              <a:t> Григорий </a:t>
            </a:r>
            <a:r>
              <a:rPr lang="ru-RU" sz="3600" dirty="0" smtClean="0">
                <a:solidFill>
                  <a:srgbClr val="D71326"/>
                </a:solidFill>
              </a:rPr>
              <a:t>Николаевич</a:t>
            </a:r>
            <a:endParaRPr lang="ru-RU" sz="3600" dirty="0">
              <a:solidFill>
                <a:srgbClr val="D71326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  <a:ln w="25400">
            <a:solidFill>
              <a:srgbClr val="D713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8541" y="112474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В </a:t>
            </a:r>
            <a:r>
              <a:rPr lang="ru-RU" dirty="0">
                <a:solidFill>
                  <a:schemeClr val="bg1"/>
                </a:solidFill>
              </a:rPr>
              <a:t>соответствии с Общероссийским классификатором (ОКВЭД</a:t>
            </a:r>
            <a:r>
              <a:rPr lang="ru-RU" dirty="0" smtClean="0">
                <a:solidFill>
                  <a:schemeClr val="bg1"/>
                </a:solidFill>
              </a:rPr>
              <a:t>) ИП Змановский Григорий </a:t>
            </a:r>
            <a:r>
              <a:rPr lang="ru-RU" dirty="0">
                <a:solidFill>
                  <a:schemeClr val="bg1"/>
                </a:solidFill>
              </a:rPr>
              <a:t>Николаевич (Далее – ИП Змановский) одним из основным видом деятельности, является вид деятельности под шифром 03.21.4 «Воспроизводство рыбы и водных биоресурсов».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015" y="2420888"/>
            <a:ext cx="8028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ИП Змановский создано 19 ноября 2004, но воспроизводством водных биологических ресурсов занимается относительно недавно, с момента окончания строительства Маромского рыбоводного завода.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561" y="3501008"/>
            <a:ext cx="8017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Цель </a:t>
            </a:r>
            <a:r>
              <a:rPr lang="ru-RU" dirty="0">
                <a:solidFill>
                  <a:schemeClr val="bg1"/>
                </a:solidFill>
              </a:rPr>
              <a:t>ИП Змановский </a:t>
            </a:r>
            <a:r>
              <a:rPr lang="ru-RU" dirty="0" smtClean="0">
                <a:solidFill>
                  <a:schemeClr val="bg1"/>
                </a:solidFill>
              </a:rPr>
              <a:t>предполагает воспроизводству </a:t>
            </a:r>
            <a:r>
              <a:rPr lang="ru-RU" dirty="0">
                <a:solidFill>
                  <a:schemeClr val="bg1"/>
                </a:solidFill>
              </a:rPr>
              <a:t>ценных видов промысловых рыб в </a:t>
            </a:r>
            <a:r>
              <a:rPr lang="ru-RU" dirty="0" smtClean="0">
                <a:solidFill>
                  <a:schemeClr val="bg1"/>
                </a:solidFill>
              </a:rPr>
              <a:t>Обь-Иртышском рыбохозяйственном районе, </a:t>
            </a:r>
            <a:r>
              <a:rPr lang="ru-RU" dirty="0">
                <a:solidFill>
                  <a:schemeClr val="bg1"/>
                </a:solidFill>
              </a:rPr>
              <a:t>с формированием </a:t>
            </a:r>
            <a:r>
              <a:rPr lang="ru-RU" dirty="0" smtClean="0">
                <a:solidFill>
                  <a:schemeClr val="bg1"/>
                </a:solidFill>
              </a:rPr>
              <a:t>собственного </a:t>
            </a:r>
            <a:r>
              <a:rPr lang="ru-RU" dirty="0">
                <a:solidFill>
                  <a:schemeClr val="bg1"/>
                </a:solidFill>
              </a:rPr>
              <a:t>ремонтно-маточного стада осетровых и сиговых видов </a:t>
            </a:r>
            <a:r>
              <a:rPr lang="ru-RU" dirty="0" smtClean="0">
                <a:solidFill>
                  <a:schemeClr val="bg1"/>
                </a:solidFill>
              </a:rPr>
              <a:t>рыб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864" y="4701337"/>
            <a:ext cx="8239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Для осуществления поставленной цели, ИП Змановский сформировал необходимые компоненты: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   Производственные мощности;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И</a:t>
            </a:r>
            <a:r>
              <a:rPr lang="ru-RU" dirty="0" smtClean="0">
                <a:solidFill>
                  <a:schemeClr val="bg1"/>
                </a:solidFill>
              </a:rPr>
              <a:t>нфраструктуру;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Машины и оборудование;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Трудовые ресурсы.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4625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dmin\Desktop\12324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90" y="4540200"/>
            <a:ext cx="2250290" cy="203994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09592" cy="63549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D71326"/>
                </a:solidFill>
              </a:rPr>
              <a:t>Задачи поставленные на сезон 2017-2018 </a:t>
            </a:r>
            <a:r>
              <a:rPr lang="ru-RU" sz="3600" dirty="0" err="1">
                <a:solidFill>
                  <a:srgbClr val="D71326"/>
                </a:solidFill>
              </a:rPr>
              <a:t>гг</a:t>
            </a:r>
            <a:endParaRPr lang="ru-RU" sz="3600" dirty="0">
              <a:solidFill>
                <a:srgbClr val="D71326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  <a:ln w="25400">
            <a:solidFill>
              <a:srgbClr val="D713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13036" y="1189745"/>
            <a:ext cx="799288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 smtClean="0">
                <a:solidFill>
                  <a:schemeClr val="bg1"/>
                </a:solidFill>
              </a:rPr>
              <a:t>Коммерческая часть: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Реализация </a:t>
            </a:r>
            <a:r>
              <a:rPr lang="ru-RU" sz="2000" dirty="0">
                <a:solidFill>
                  <a:schemeClr val="bg1"/>
                </a:solidFill>
              </a:rPr>
              <a:t>воспроизводственных </a:t>
            </a:r>
            <a:r>
              <a:rPr lang="ru-RU" sz="2000" dirty="0" smtClean="0">
                <a:solidFill>
                  <a:schemeClr val="bg1"/>
                </a:solidFill>
              </a:rPr>
              <a:t>мероприятий;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Реализация рыбопосадочного материала;</a:t>
            </a:r>
            <a:endParaRPr lang="ru-RU" sz="2000" dirty="0">
              <a:solidFill>
                <a:schemeClr val="bg1"/>
              </a:solidFill>
            </a:endParaRPr>
          </a:p>
          <a:p>
            <a:pPr lvl="0"/>
            <a:endParaRPr lang="en-US" sz="2000" i="1" u="sng" dirty="0" smtClean="0">
              <a:solidFill>
                <a:schemeClr val="bg1"/>
              </a:solidFill>
            </a:endParaRPr>
          </a:p>
          <a:p>
            <a:pPr lvl="0"/>
            <a:r>
              <a:rPr lang="ru-RU" sz="2000" i="1" u="sng" dirty="0" smtClean="0">
                <a:solidFill>
                  <a:schemeClr val="bg1"/>
                </a:solidFill>
              </a:rPr>
              <a:t>Производственная часть: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</a:rPr>
              <a:t>Заготовка половых </a:t>
            </a:r>
            <a:r>
              <a:rPr lang="ru-RU" sz="2000" dirty="0" smtClean="0">
                <a:solidFill>
                  <a:schemeClr val="bg1"/>
                </a:solidFill>
              </a:rPr>
              <a:t>продуктов;</a:t>
            </a:r>
            <a:endParaRPr lang="ru-RU" sz="20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</a:rPr>
              <a:t>Процесс </a:t>
            </a:r>
            <a:r>
              <a:rPr lang="ru-RU" sz="2000" dirty="0" smtClean="0">
                <a:solidFill>
                  <a:schemeClr val="bg1"/>
                </a:solidFill>
              </a:rPr>
              <a:t>инкубации;</a:t>
            </a:r>
            <a:endParaRPr lang="ru-RU" sz="20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</a:rPr>
              <a:t>Подращивание молоди </a:t>
            </a:r>
            <a:r>
              <a:rPr lang="ru-RU" sz="2000" dirty="0" smtClean="0">
                <a:solidFill>
                  <a:schemeClr val="bg1"/>
                </a:solidFill>
              </a:rPr>
              <a:t>сиговых и осетровых.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i="1" u="sng" dirty="0" smtClean="0">
              <a:solidFill>
                <a:schemeClr val="bg1"/>
              </a:solidFill>
            </a:endParaRPr>
          </a:p>
          <a:p>
            <a:r>
              <a:rPr lang="ru-RU" sz="2000" i="1" u="sng" dirty="0" smtClean="0">
                <a:solidFill>
                  <a:schemeClr val="bg1"/>
                </a:solidFill>
              </a:rPr>
              <a:t>Инженерная </a:t>
            </a:r>
            <a:r>
              <a:rPr lang="ru-RU" sz="2000" i="1" u="sng" dirty="0">
                <a:solidFill>
                  <a:schemeClr val="bg1"/>
                </a:solidFill>
              </a:rPr>
              <a:t>часть: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</a:rPr>
              <a:t>Строительство автономное самоходное живорыбное судно водоизмещением 300 тонн.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Строительство буксируемого живорыбного судна </a:t>
            </a:r>
            <a:r>
              <a:rPr lang="ru-RU" sz="2000" dirty="0">
                <a:solidFill>
                  <a:schemeClr val="bg1"/>
                </a:solidFill>
              </a:rPr>
              <a:t>водоизмещением 200 </a:t>
            </a:r>
            <a:r>
              <a:rPr lang="ru-RU" sz="2000" dirty="0" smtClean="0">
                <a:solidFill>
                  <a:schemeClr val="bg1"/>
                </a:solidFill>
              </a:rPr>
              <a:t>тонн;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Увеличение </a:t>
            </a:r>
            <a:r>
              <a:rPr lang="ru-RU" sz="2000" dirty="0">
                <a:solidFill>
                  <a:schemeClr val="bg1"/>
                </a:solidFill>
              </a:rPr>
              <a:t>производственных мощностей;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4423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3226" y="188640"/>
            <a:ext cx="5679254" cy="635496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D71326"/>
                </a:solidFill>
              </a:rPr>
              <a:t>Коммерческая часть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836712"/>
            <a:ext cx="8640960" cy="0"/>
          </a:xfrm>
          <a:prstGeom prst="line">
            <a:avLst/>
          </a:prstGeom>
          <a:ln w="25400">
            <a:solidFill>
              <a:srgbClr val="D713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2169309"/>
              </p:ext>
            </p:extLst>
          </p:nvPr>
        </p:nvGraphicFramePr>
        <p:xfrm>
          <a:off x="539552" y="1278132"/>
          <a:ext cx="8075241" cy="30340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53250"/>
                <a:gridCol w="2731668"/>
                <a:gridCol w="1492884"/>
                <a:gridCol w="1471294"/>
                <a:gridCol w="780607"/>
                <a:gridCol w="1145538"/>
              </a:tblGrid>
              <a:tr h="5502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контрагента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Реквизиты договоров с НОТУ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об утверждении Плана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Навеска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гр.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шт.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ctr"/>
                </a:tc>
              </a:tr>
              <a:tr h="36739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"РОСПАН ИНТЕРНЕШНЛ"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18-011/РИ901-17</a:t>
                      </a:r>
                      <a:endParaRPr lang="en-US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06.12.2017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НОТУ №392-П </a:t>
                      </a:r>
                      <a:endParaRPr lang="en-US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01.12.2017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2 248 295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</a:tr>
              <a:tr h="416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№18-164/РИ464-18 </a:t>
                      </a:r>
                      <a:endParaRPr lang="en-US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21.05.2018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НОТУ №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135-П</a:t>
                      </a:r>
                      <a:endParaRPr lang="en-US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21.05.2018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20 850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</a:tr>
              <a:tr h="3673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"СЛАВНЕФТЬ-МЕГИОННЕФТЕГАЗ"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№18-046 </a:t>
                      </a:r>
                      <a:endParaRPr lang="en-US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06.12.2017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НОТУ №392-П </a:t>
                      </a:r>
                      <a:endParaRPr lang="en-US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01.12.2017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19 709 007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</a:tr>
              <a:tr h="3449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УК "ЮГРАГИДРОСТРОЙ"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18-143</a:t>
                      </a:r>
                      <a:endParaRPr lang="en-US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23.04.2018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НОТУ №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113-П</a:t>
                      </a:r>
                      <a:endParaRPr lang="en-US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20.04.2018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4 933 736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</a:tr>
              <a:tr h="332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18-177</a:t>
                      </a:r>
                      <a:endParaRPr lang="en-US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19.06.2018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НОТУ №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183-П</a:t>
                      </a:r>
                      <a:endParaRPr lang="en-US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18.06.2018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1 165 447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</a:tr>
              <a:tr h="1836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АО «</a:t>
                      </a:r>
                      <a:r>
                        <a:rPr kumimoji="0" lang="ru-RU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Мелиострой</a:t>
                      </a:r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№18-192</a:t>
                      </a:r>
                      <a:endParaRPr kumimoji="0" lang="en-US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 06.07.2018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61 746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83696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28 139 081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99985" y="88380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Водоем </a:t>
            </a:r>
            <a:r>
              <a:rPr lang="ru-RU" dirty="0" err="1" smtClean="0">
                <a:solidFill>
                  <a:schemeClr val="bg1"/>
                </a:solidFill>
              </a:rPr>
              <a:t>Воровой</a:t>
            </a:r>
            <a:r>
              <a:rPr lang="ru-RU" dirty="0" smtClean="0">
                <a:solidFill>
                  <a:schemeClr val="bg1"/>
                </a:solidFill>
              </a:rPr>
              <a:t> сор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4725144"/>
            <a:ext cx="360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Вид рыбы</a:t>
            </a:r>
            <a:r>
              <a:rPr lang="ru-RU" sz="1400" dirty="0">
                <a:solidFill>
                  <a:schemeClr val="bg1"/>
                </a:solidFill>
              </a:rPr>
              <a:t>: пелядь;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Зарыблено</a:t>
            </a:r>
            <a:r>
              <a:rPr lang="ru-RU" sz="1400" dirty="0" smtClean="0">
                <a:solidFill>
                  <a:schemeClr val="bg1"/>
                </a:solidFill>
              </a:rPr>
              <a:t>: 68 млн. шт.;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Процент выхода: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63,02%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Площадь водоема</a:t>
            </a:r>
            <a:r>
              <a:rPr lang="ru-RU" sz="1400" dirty="0" smtClean="0">
                <a:solidFill>
                  <a:schemeClr val="bg1"/>
                </a:solidFill>
              </a:rPr>
              <a:t>: в среднем 861 Га. (на момент выпуска ВБР осуществляется космическая съемка для определения площади).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admin\Desktop\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218" y="4337231"/>
            <a:ext cx="4198975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3779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Screenshot_20180724-181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1" y="1844824"/>
            <a:ext cx="5028188" cy="2643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9592" y="188640"/>
            <a:ext cx="7917504" cy="707504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D71326"/>
                </a:solidFill>
              </a:rPr>
              <a:t>Фотоколлаж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3144" y="908720"/>
            <a:ext cx="8640960" cy="0"/>
          </a:xfrm>
          <a:prstGeom prst="line">
            <a:avLst/>
          </a:prstGeom>
          <a:ln w="25400">
            <a:solidFill>
              <a:srgbClr val="D713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9166" y="1198099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</a:rPr>
              <a:t>Водоем </a:t>
            </a:r>
            <a:r>
              <a:rPr lang="ru-RU" sz="2000" b="1" u="sng" dirty="0" err="1" smtClean="0">
                <a:solidFill>
                  <a:schemeClr val="bg1"/>
                </a:solidFill>
              </a:rPr>
              <a:t>Воровой</a:t>
            </a:r>
            <a:r>
              <a:rPr lang="ru-RU" sz="2000" b="1" u="sng" dirty="0" smtClean="0">
                <a:solidFill>
                  <a:schemeClr val="bg1"/>
                </a:solidFill>
              </a:rPr>
              <a:t> сор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dmin\Desktop\Screenshot_20180724-182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79" y="3645024"/>
            <a:ext cx="4346289" cy="2285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Screenshot_20180724-1825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15" y="1134273"/>
            <a:ext cx="4346289" cy="2285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033" y="6381327"/>
            <a:ext cx="7441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* Всё фото и видео фиксация имеет координаты мест выполнения работ 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dmin\Desktop\ajnjuhf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33" y="4844722"/>
            <a:ext cx="1584176" cy="1355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5617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917504" cy="635496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D71326"/>
                </a:solidFill>
              </a:rPr>
              <a:t>Коммерческая часть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  <a:ln w="25400">
            <a:solidFill>
              <a:srgbClr val="D713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05061" y="9807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u="sng" dirty="0" smtClean="0">
                <a:solidFill>
                  <a:schemeClr val="bg1"/>
                </a:solidFill>
              </a:rPr>
              <a:t>Водоем </a:t>
            </a:r>
            <a:r>
              <a:rPr lang="ru-RU" u="sng" dirty="0" err="1" smtClean="0">
                <a:solidFill>
                  <a:schemeClr val="bg1"/>
                </a:solidFill>
              </a:rPr>
              <a:t>Луговской</a:t>
            </a:r>
            <a:r>
              <a:rPr lang="ru-RU" u="sng" dirty="0" smtClean="0">
                <a:solidFill>
                  <a:schemeClr val="bg1"/>
                </a:solidFill>
              </a:rPr>
              <a:t> сор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3536721"/>
            <a:ext cx="3204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рыбы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пелядь;</a:t>
            </a:r>
          </a:p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Зарыблено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14,8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шт.;</a:t>
            </a:r>
          </a:p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Процент выхода:</a:t>
            </a: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92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1909889"/>
              </p:ext>
            </p:extLst>
          </p:nvPr>
        </p:nvGraphicFramePr>
        <p:xfrm>
          <a:off x="481541" y="1350060"/>
          <a:ext cx="8203840" cy="19789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5415"/>
                <a:gridCol w="2433237"/>
                <a:gridCol w="1883845"/>
                <a:gridCol w="1883845"/>
                <a:gridCol w="744422"/>
                <a:gridCol w="1033076"/>
              </a:tblGrid>
              <a:tr h="443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контрагента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Реквизиты договоров с НОТУ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об утверждении Плана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навеска, гр.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кол-во, шт.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ctr"/>
                </a:tc>
              </a:tr>
              <a:tr h="4435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"РОСПАН ИНТЕРНЕШНЛ"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18-010/РИ900-17</a:t>
                      </a:r>
                    </a:p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06.12.2017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НОТУ №392-П от 01.12.2017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1 223 000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</a:tr>
              <a:tr h="4435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"СЛАВНЕФТЬ-МЕГИОННЕФТЕГАЗ"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18-047</a:t>
                      </a:r>
                    </a:p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06.12.2017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НОТУ №392-П от 01.12.2017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5 750 047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</a:tr>
              <a:tr h="4088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ООО «РН-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Юганскнефтегаз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№18-080;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№18-081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от 16.02.2018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6 660 010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</a:tr>
              <a:tr h="239325"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13 633 057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4718748"/>
              </p:ext>
            </p:extLst>
          </p:nvPr>
        </p:nvGraphicFramePr>
        <p:xfrm>
          <a:off x="516024" y="4849469"/>
          <a:ext cx="8203840" cy="88715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5415"/>
                <a:gridCol w="2433237"/>
                <a:gridCol w="1883845"/>
                <a:gridCol w="1883845"/>
                <a:gridCol w="744422"/>
                <a:gridCol w="1033076"/>
              </a:tblGrid>
              <a:tr h="443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контрагента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Реквизиты договоров с НОТУ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об утверждении Плана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навеска, гр.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кол-во, шт.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ctr"/>
                </a:tc>
              </a:tr>
              <a:tr h="4435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МБМ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720 358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295" marR="9295" marT="9295" marB="0" anchor="b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05061" y="446147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u="sng" dirty="0" smtClean="0">
                <a:solidFill>
                  <a:schemeClr val="bg1"/>
                </a:solidFill>
              </a:rPr>
              <a:t>Водоем сор </a:t>
            </a:r>
            <a:r>
              <a:rPr lang="ru-RU" u="sng" dirty="0" err="1" smtClean="0">
                <a:solidFill>
                  <a:schemeClr val="bg1"/>
                </a:solidFill>
              </a:rPr>
              <a:t>Вашпост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90053" y="342900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водоема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в среднем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175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Га. (на момент выпуска ВБР осуществляется космическая съемка для определения площади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69573" y="4383107"/>
            <a:ext cx="8640960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9288" y="5949280"/>
            <a:ext cx="3204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рыбы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пелядь;</a:t>
            </a:r>
          </a:p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Зарыблено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19,8 млн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шт.;</a:t>
            </a:r>
          </a:p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Процент выхода:</a:t>
            </a: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75,4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2453" y="594928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водоема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в среднем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Га. (на момент выпуска ВБР осуществляется космическая съемка для определения площади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979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admin\Desktop\Screenshot_20180726-1528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33" y="3789040"/>
            <a:ext cx="4697797" cy="2470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917504" cy="576064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D71326"/>
                </a:solidFill>
              </a:rPr>
              <a:t>Фотоколлаж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  <a:ln w="25400">
            <a:solidFill>
              <a:srgbClr val="D713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83763" y="172137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Водоем </a:t>
            </a:r>
            <a:r>
              <a:rPr lang="ru-RU" b="1" u="sng" dirty="0" err="1" smtClean="0">
                <a:solidFill>
                  <a:schemeClr val="bg1"/>
                </a:solidFill>
              </a:rPr>
              <a:t>Луговской</a:t>
            </a:r>
            <a:r>
              <a:rPr lang="ru-RU" b="1" u="sng" dirty="0" smtClean="0">
                <a:solidFill>
                  <a:schemeClr val="bg1"/>
                </a:solidFill>
              </a:rPr>
              <a:t> сор</a:t>
            </a:r>
            <a:endParaRPr lang="ru-RU" b="1" u="sng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admin\Desktop\Screenshot_20180726-153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2865"/>
            <a:ext cx="4813806" cy="2531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Screenshot_20180726-153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97" y="2780928"/>
            <a:ext cx="4771457" cy="2508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5033" y="6381327"/>
            <a:ext cx="7441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* Всё фото и видео фиксация имеет координаты мест выполнения работ 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3490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admin\Desktop\ke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49" y="3398301"/>
            <a:ext cx="5493347" cy="3087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917504" cy="57606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D71326"/>
                </a:solidFill>
              </a:rPr>
              <a:t>Фотоколлаж</a:t>
            </a:r>
            <a:endParaRPr lang="ru-RU" sz="4400" dirty="0">
              <a:solidFill>
                <a:srgbClr val="D71326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836712"/>
            <a:ext cx="8640960" cy="0"/>
          </a:xfrm>
          <a:prstGeom prst="line">
            <a:avLst/>
          </a:prstGeom>
          <a:ln w="25400">
            <a:solidFill>
              <a:srgbClr val="D713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94969" y="101175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Водоем сор </a:t>
            </a:r>
            <a:r>
              <a:rPr lang="ru-RU" b="1" u="sng" dirty="0" err="1" smtClean="0">
                <a:solidFill>
                  <a:schemeClr val="bg1"/>
                </a:solidFill>
              </a:rPr>
              <a:t>Вашпост</a:t>
            </a:r>
            <a:endParaRPr lang="ru-RU" b="1" u="sng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admin\Desktop\Screenshot_20180801-155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4409795" cy="2318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фот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32" y="5013669"/>
            <a:ext cx="1222121" cy="1498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5033" y="6455939"/>
            <a:ext cx="7441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* Всё фото и видео фиксация имеет координаты мест выполнения работ 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915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5929" y="188640"/>
            <a:ext cx="7917504" cy="635496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D71326"/>
                </a:solidFill>
              </a:rPr>
              <a:t>Коммерческая часть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25400">
            <a:solidFill>
              <a:srgbClr val="D713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0353789"/>
              </p:ext>
            </p:extLst>
          </p:nvPr>
        </p:nvGraphicFramePr>
        <p:xfrm>
          <a:off x="520486" y="1672777"/>
          <a:ext cx="8363273" cy="7498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69417"/>
                <a:gridCol w="2829102"/>
                <a:gridCol w="1546133"/>
                <a:gridCol w="1523773"/>
                <a:gridCol w="808450"/>
                <a:gridCol w="1186398"/>
              </a:tblGrid>
              <a:tr h="3324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контрагента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Реквизиты договоров с НОТУ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об утверждении Плана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Навеска</a:t>
                      </a:r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гр.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шт.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ctr"/>
                </a:tc>
              </a:tr>
              <a:tr h="3449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УК "ЮГРАГИДРОСТРОЙ"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№18-205</a:t>
                      </a:r>
                    </a:p>
                    <a:p>
                      <a:pPr algn="ctr" fontAlgn="b"/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03.08.2018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845 653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5" marR="9185" marT="918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54353" y="126876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Водоем </a:t>
            </a:r>
            <a:r>
              <a:rPr lang="ru-RU" dirty="0">
                <a:solidFill>
                  <a:schemeClr val="bg1"/>
                </a:solidFill>
              </a:rPr>
              <a:t>Байбалаковский сор</a:t>
            </a:r>
          </a:p>
        </p:txBody>
      </p:sp>
      <p:pic>
        <p:nvPicPr>
          <p:cNvPr id="8" name="Picture 1" descr="C:\Users\admin\Desktop\бай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43412"/>
            <a:ext cx="4993138" cy="2795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4" y="4248669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рыбы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пелядь;</a:t>
            </a:r>
          </a:p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Зарыблено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 млн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шт.;</a:t>
            </a:r>
          </a:p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Процент выхода:</a:t>
            </a: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92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Площадь водоема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в среднем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145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Га. (на момент выпуска ВБР осуществляется космическая съемка для определения площади)</a:t>
            </a:r>
          </a:p>
          <a:p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278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1290</TotalTime>
  <Words>1035</Words>
  <Application>Microsoft Office PowerPoint</Application>
  <PresentationFormat>Экран (4:3)</PresentationFormat>
  <Paragraphs>262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ИП Змановский Григорий Николаевич</vt:lpstr>
      <vt:lpstr>ИП Змановский Григорий Николаевич</vt:lpstr>
      <vt:lpstr>Задачи поставленные на сезон 2017-2018 гг</vt:lpstr>
      <vt:lpstr>Коммерческая часть</vt:lpstr>
      <vt:lpstr>Фотоколлаж</vt:lpstr>
      <vt:lpstr>Коммерческая часть</vt:lpstr>
      <vt:lpstr>Фотоколлаж</vt:lpstr>
      <vt:lpstr>Фотоколлаж</vt:lpstr>
      <vt:lpstr>Коммерческая часть</vt:lpstr>
      <vt:lpstr>Производственная часть</vt:lpstr>
      <vt:lpstr>Инженерная часть</vt:lpstr>
      <vt:lpstr>Инженерная часть</vt:lpstr>
      <vt:lpstr>Полный технологический процесс</vt:lpstr>
      <vt:lpstr>Фотоколлаж </vt:lpstr>
      <vt:lpstr>Фотоколлаж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</dc:creator>
  <cp:lastModifiedBy>Admin</cp:lastModifiedBy>
  <cp:revision>83</cp:revision>
  <dcterms:created xsi:type="dcterms:W3CDTF">2017-09-17T10:39:52Z</dcterms:created>
  <dcterms:modified xsi:type="dcterms:W3CDTF">2019-01-31T12:18:18Z</dcterms:modified>
</cp:coreProperties>
</file>